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5" r:id="rId1"/>
  </p:sldMasterIdLst>
  <p:sldIdLst>
    <p:sldId id="256" r:id="rId2"/>
    <p:sldId id="258" r:id="rId3"/>
    <p:sldId id="271" r:id="rId4"/>
    <p:sldId id="259" r:id="rId5"/>
    <p:sldId id="260" r:id="rId6"/>
    <p:sldId id="261" r:id="rId7"/>
    <p:sldId id="263" r:id="rId8"/>
    <p:sldId id="262" r:id="rId9"/>
    <p:sldId id="266" r:id="rId10"/>
    <p:sldId id="264" r:id="rId11"/>
    <p:sldId id="265" r:id="rId12"/>
    <p:sldId id="268" r:id="rId13"/>
    <p:sldId id="269" r:id="rId14"/>
    <p:sldId id="270" r:id="rId15"/>
  </p:sldIdLst>
  <p:sldSz cx="12192000" cy="6858000"/>
  <p:notesSz cx="6858000" cy="9144000"/>
  <p:embeddedFontLs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Wingdings 3" panose="05040102010807070707" pitchFamily="18" charset="2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6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9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0672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92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876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546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32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18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9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6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77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18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49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9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5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15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A7F65-4DD1-4EA7-AC8D-A5265CCC56A8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2D70F7A-DDEF-4AB9-91A5-4431492CE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6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4644" y="526774"/>
            <a:ext cx="9884534" cy="254441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Simulation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Project</a:t>
            </a:r>
            <a:b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3200" b="1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Two Patient Triage Policies on Workload of Emergency Teams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211" y="3455476"/>
            <a:ext cx="8915399" cy="3402524"/>
          </a:xfrm>
        </p:spPr>
        <p:txBody>
          <a:bodyPr/>
          <a:lstStyle/>
          <a:p>
            <a:pPr algn="ctr"/>
            <a: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Rahman Khorramfar</a:t>
            </a:r>
          </a:p>
          <a:p>
            <a:pPr algn="ctr"/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 smtClean="0"/>
              <a:t>April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773" y="1958008"/>
            <a:ext cx="10982739" cy="2643809"/>
          </a:xfrm>
        </p:spPr>
        <p:txBody>
          <a:bodyPr>
            <a:normAutofit/>
          </a:bodyPr>
          <a:lstStyle/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Triage by Census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: assign newly-arrived patient to the team with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least census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Triage by Workload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assign newly-arrived patient to the team with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least Workload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47869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Triage Policies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52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09330" y="447259"/>
            <a:ext cx="4790661" cy="9144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Simulation Data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815917862"/>
                  </p:ext>
                </p:extLst>
              </p:nvPr>
            </p:nvGraphicFramePr>
            <p:xfrm>
              <a:off x="629409" y="1610139"/>
              <a:ext cx="9687408" cy="4085105"/>
            </p:xfrm>
            <a:graphic>
              <a:graphicData uri="http://schemas.openxmlformats.org/drawingml/2006/table">
                <a:tbl>
                  <a:tblPr firstRow="1" firstCol="1" bandRow="1">
                    <a:tableStyleId>{D27102A9-8310-4765-A935-A1911B00CA55}</a:tableStyleId>
                  </a:tblPr>
                  <a:tblGrid>
                    <a:gridCol w="4843704"/>
                    <a:gridCol w="4843704"/>
                  </a:tblGrid>
                  <a:tr h="1955186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                      </a:t>
                          </a: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 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</a:t>
                          </a:r>
                          <a:r>
                            <a:rPr lang="en-US" sz="2000" dirty="0" smtClean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</a:t>
                          </a: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Arrival Rates (all divided by 5)</a:t>
                          </a:r>
                          <a:endParaRPr lang="en-US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.</m:t>
                                    </m:r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𝟖</m:t>
                                    </m:r>
                                    <m:func>
                                      <m:funcPr>
                                        <m:ctrlP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a:rPr lang="en-US" sz="20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𝐬𝐢𝐧</m:t>
                                        </m:r>
                                      </m:fName>
                                      <m:e>
                                        <m:r>
                                          <a:rPr lang="en-US" sz="20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𝒕</m:t>
                                        </m:r>
                                      </m:e>
                                    </m:func>
                                  </m:e>
                                  <m:sup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  <m:func>
                                  <m:func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𝐬𝐢𝐧</m:t>
                                    </m:r>
                                  </m:fName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𝟔</m:t>
                                </m:r>
                                <m:func>
                                  <m:func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𝐜𝐨𝐬</m:t>
                                    </m:r>
                                  </m:fName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func>
                                  <m:func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𝐬𝐢𝐧</m:t>
                                    </m:r>
                                  </m:fName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  <m:func>
                                  <m:func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𝐜𝐨𝐬</m:t>
                                    </m:r>
                                  </m:fName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000">
                                    <a:effectLst/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  <m:func>
                                  <m:funcPr>
                                    <m:ctrlPr>
                                      <a:rPr lang="en-US" sz="18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𝐜𝐨𝐬</m:t>
                                    </m:r>
                                  </m:fName>
                                  <m:e>
                                    <m:r>
                                      <a:rPr lang="en-US" sz="2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619191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Patient workloads (weights)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0.5      1.5       3         4.5          6.5            9.5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619191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Service rate of each patient type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12         10               8               6             4           2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417303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Number of patients arrive in a day 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200 for each type = 1200 in total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465174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Simulation length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30 days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815917862"/>
                  </p:ext>
                </p:extLst>
              </p:nvPr>
            </p:nvGraphicFramePr>
            <p:xfrm>
              <a:off x="629409" y="1610139"/>
              <a:ext cx="9687408" cy="4109108"/>
            </p:xfrm>
            <a:graphic>
              <a:graphicData uri="http://schemas.openxmlformats.org/drawingml/2006/table">
                <a:tbl>
                  <a:tblPr firstRow="1" firstCol="1" bandRow="1">
                    <a:tableStyleId>{D27102A9-8310-4765-A935-A1911B00CA55}</a:tableStyleId>
                  </a:tblPr>
                  <a:tblGrid>
                    <a:gridCol w="4843704"/>
                    <a:gridCol w="4843704"/>
                  </a:tblGrid>
                  <a:tr h="1988249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                      </a:t>
                          </a:r>
                        </a:p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 </a:t>
                          </a:r>
                        </a:p>
                        <a:p>
                          <a:pPr marL="0" marR="0" algn="l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</a:t>
                          </a:r>
                          <a:r>
                            <a:rPr lang="en-US" sz="2000" dirty="0" smtClean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 </a:t>
                          </a:r>
                          <a:r>
                            <a:rPr lang="en-US" sz="2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Arrival Rates (all divided by 5)</a:t>
                          </a:r>
                          <a:endParaRPr lang="en-US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0">
                          <a:blip r:embed="rId2"/>
                          <a:stretch>
                            <a:fillRect l="-100000" t="-917" r="-126" b="-106728"/>
                          </a:stretch>
                        </a:blipFill>
                      </a:tcPr>
                    </a:tc>
                  </a:tr>
                  <a:tr h="619191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Patient workloads (weights)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0.5      1.5       3         4.5          6.5            9.5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619191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Service rate of each patient type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12         10               8               6             4           2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417303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Number of patients arrive in a day 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200 for each type = 1200 in total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  <a:tr h="465174"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Simulation length</a:t>
                          </a:r>
                          <a:endParaRPr lang="en-US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justLow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000" b="1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30 days</a:t>
                          </a:r>
                          <a:endParaRPr lang="en-US" sz="20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25765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288235" y="233238"/>
            <a:ext cx="12026348" cy="6957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2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Simulation Results: Variance of Workload Among teams 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865" b="4588"/>
          <a:stretch/>
        </p:blipFill>
        <p:spPr>
          <a:xfrm>
            <a:off x="2610678" y="2494721"/>
            <a:ext cx="9581322" cy="4363279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08722" y="1127760"/>
            <a:ext cx="10287000" cy="989275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Total Variance in Census-based Policy: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22102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Total Variance in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Workload-based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12431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                   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43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% reduction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87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288235" y="233238"/>
            <a:ext cx="12026348" cy="6957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2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Simulation Results: consistency of Workload for a team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396" y="928977"/>
            <a:ext cx="8002604" cy="2940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69546"/>
            <a:ext cx="7156174" cy="298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2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382" y="1659834"/>
            <a:ext cx="10982739" cy="47409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The project is about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patient triage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EDs.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Inspired by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actual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Simulation of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policies: Triage by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Census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and Triage by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Workload.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Triage by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Workload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is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better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policy in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terms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of more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equitable distribution of workload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among provider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teams.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It also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obtains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more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consistent schedule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teams.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47869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618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838" y="1716157"/>
            <a:ext cx="10838554" cy="3777622"/>
          </a:xfrm>
        </p:spPr>
        <p:txBody>
          <a:bodyPr>
            <a:normAutofit/>
          </a:bodyPr>
          <a:lstStyle/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Triage</a:t>
            </a:r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is the process of determining the priority of patients' treatments based on the severity of their condition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2400" dirty="0" smtClean="0"/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Triage may result in determining the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priority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of emergency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treatment.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57809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35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838" y="1716157"/>
            <a:ext cx="10838554" cy="3777622"/>
          </a:xfrm>
        </p:spPr>
        <p:txBody>
          <a:bodyPr>
            <a:normAutofit/>
          </a:bodyPr>
          <a:lstStyle/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Determine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the triage policy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that distributes workloads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more equitably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among provider teams.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Use simulation to compare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variance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of each policy.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57809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Goal of the Project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19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308113"/>
            <a:ext cx="5088835" cy="8845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Patient Triage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2669" y="1886432"/>
            <a:ext cx="11425443" cy="369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60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383" y="1321905"/>
            <a:ext cx="11469756" cy="5396948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Simulation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represent the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movement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of patients and their associated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workload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Model similar to that of the Paper.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ED consist of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11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provider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teams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consisting of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Medical Doctor (MD),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physician’s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assistant (PA), and clinical assistant (CA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Patients have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six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distinct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types.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Arrivals follow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NHPP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with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different rates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Different workload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for every patient type.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37931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Setting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90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79513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Setting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2367"/>
            <a:ext cx="9720470" cy="546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79513"/>
            <a:ext cx="4790661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Setting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0150"/>
            <a:ext cx="12171347" cy="538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72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902" y="1570383"/>
            <a:ext cx="12013098" cy="4552121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Patients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are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assigned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to a provider team by the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Medical Officer of the Day (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MOD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They get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treatment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on the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next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day.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Each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day there are number of patients with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known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arrival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times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workloads.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Each of the provider teams start their work as a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single server 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system.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orkload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of a team is defined as the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total time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they spend to discharge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their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patients.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endParaRPr lang="en-US" sz="2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 flipV="1">
            <a:off x="1272420" y="3498573"/>
            <a:ext cx="1676378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283265"/>
            <a:ext cx="4790661" cy="7603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Simulation Model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59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42717"/>
              </p:ext>
            </p:extLst>
          </p:nvPr>
        </p:nvGraphicFramePr>
        <p:xfrm>
          <a:off x="874644" y="1684730"/>
          <a:ext cx="9296676" cy="48819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Visio" r:id="rId4" imgW="7613620" imgH="3994255" progId="Visio.Drawing.15">
                  <p:embed/>
                </p:oleObj>
              </mc:Choice>
              <mc:Fallback>
                <p:oleObj name="Visio" r:id="rId4" imgW="7613620" imgH="3994255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4644" y="1684730"/>
                        <a:ext cx="9296676" cy="488199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258417"/>
            <a:ext cx="8507896" cy="15306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Simulation Model: Schematic view</a:t>
            </a: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0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146</TotalTime>
  <Words>387</Words>
  <Application>Microsoft Office PowerPoint</Application>
  <PresentationFormat>Widescreen</PresentationFormat>
  <Paragraphs>69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Century Gothic</vt:lpstr>
      <vt:lpstr>Wingdings 3</vt:lpstr>
      <vt:lpstr>Calibri</vt:lpstr>
      <vt:lpstr>Cambria Math</vt:lpstr>
      <vt:lpstr>Arial</vt:lpstr>
      <vt:lpstr>Wisp</vt:lpstr>
      <vt:lpstr>Visio</vt:lpstr>
      <vt:lpstr>Simulation Project  Effect of Two Patient Triage Policies on Workload of Emergency Teams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Project  Effect of Two Patient Triage Policies on Workload of Emergency teams</dc:title>
  <dc:creator>rahman.khorramfar@gmail.com</dc:creator>
  <cp:lastModifiedBy>rahman.khorramfar@gmail.com</cp:lastModifiedBy>
  <cp:revision>39</cp:revision>
  <dcterms:created xsi:type="dcterms:W3CDTF">2018-04-23T02:58:57Z</dcterms:created>
  <dcterms:modified xsi:type="dcterms:W3CDTF">2018-04-23T17:28:07Z</dcterms:modified>
</cp:coreProperties>
</file>

<file path=docProps/thumbnail.jpeg>
</file>